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70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Proportionate Expenditure</a:t>
            </a:r>
          </a:p>
          <a:p>
            <a:pPr algn="ctr">
              <a:defRPr sz="1600"/>
            </a:pPr>
            <a:r>
              <a:rPr lang="en-GB" sz="1600" b="1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 Performance 2020 vs 2019</a:t>
            </a:r>
            <a:r>
              <a:rPr lang="en-GB" sz="1600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7413871494409653"/>
          <c:y val="2.2215516751286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4999999999996E-2"/>
          <c:y val="0.16189074803149606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112.49</c:v>
                </c:pt>
                <c:pt idx="1">
                  <c:v>100.08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29.51</c:v>
                </c:pt>
                <c:pt idx="1">
                  <c:v>40.67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549414098828213E-2"/>
          <c:y val="0.90560605314960629"/>
          <c:w val="0.53281692396718128"/>
          <c:h val="7.56439468503937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 smtClean="0"/>
              <a:t> % OF TOTAL</a:t>
            </a:r>
            <a:endParaRPr lang="en-US" dirty="0"/>
          </a:p>
        </c:rich>
      </c:tx>
      <c:layout>
        <c:manualLayout>
          <c:xMode val="edge"/>
          <c:yMode val="edge"/>
          <c:x val="0.43941068423530916"/>
          <c:y val="2.812500000000000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608050963690953"/>
                  <c:y val="-3.6351051252673599E-3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48.71%</a:t>
                    </a:r>
                    <a:r>
                      <a:rPr lang="en-US" baseline="0" dirty="0" smtClean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8.9519289417095249E-2"/>
                  <c:y val="-0.1292754198682842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11.88%</a:t>
                    </a:r>
                    <a:r>
                      <a:rPr lang="en-US" baseline="0" dirty="0" smtClean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0.16046527388573401"/>
                  <c:y val="8.4885581288359335E-3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30.17%,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-3.3165464981592264E-2"/>
                  <c:y val="3.7069635826771655E-2"/>
                </c:manualLayout>
              </c:layout>
              <c:tx>
                <c:rich>
                  <a:bodyPr/>
                  <a:lstStyle/>
                  <a:p>
                    <a:fld id="{99D7BF61-E705-46DA-828F-0AEEA3092BDC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9.24%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CAPEX REFUND</c:v>
                </c:pt>
                <c:pt idx="5">
                  <c:v>OTHER INCOME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0.48709999999999998</c:v>
                </c:pt>
                <c:pt idx="1">
                  <c:v>0.1188</c:v>
                </c:pt>
                <c:pt idx="2">
                  <c:v>0.30709999999999998</c:v>
                </c:pt>
                <c:pt idx="3">
                  <c:v>9.2399999999999996E-2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 smtClean="0"/>
              <a:t>Actual</a:t>
            </a:r>
            <a:r>
              <a:rPr lang="en-GB" sz="1200" baseline="0" dirty="0" smtClean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362294819183872E-2"/>
          <c:y val="0.18067462630921988"/>
          <c:w val="0.90372916666666669"/>
          <c:h val="0.5464328727267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Paris Club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14.95</c:v>
                </c:pt>
                <c:pt idx="1">
                  <c:v>9.26</c:v>
                </c:pt>
                <c:pt idx="2">
                  <c:v>0</c:v>
                </c:pt>
                <c:pt idx="3">
                  <c:v>3.65</c:v>
                </c:pt>
                <c:pt idx="4">
                  <c:v>2.83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Paris Club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14.3</c:v>
                </c:pt>
                <c:pt idx="1">
                  <c:v>9.44</c:v>
                </c:pt>
                <c:pt idx="2">
                  <c:v>16.28</c:v>
                </c:pt>
                <c:pt idx="3">
                  <c:v>3.49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Actual Expenditure</a:t>
            </a:r>
            <a:r>
              <a:rPr lang="en-GB" baseline="0" dirty="0" smtClean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11.88</c:v>
                </c:pt>
                <c:pt idx="1">
                  <c:v>2.68</c:v>
                </c:pt>
                <c:pt idx="2">
                  <c:v>4.63</c:v>
                </c:pt>
                <c:pt idx="3">
                  <c:v>2.63</c:v>
                </c:pt>
                <c:pt idx="4">
                  <c:v>7.69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11.02</c:v>
                </c:pt>
                <c:pt idx="1">
                  <c:v>2.34</c:v>
                </c:pt>
                <c:pt idx="2">
                  <c:v>3.74</c:v>
                </c:pt>
                <c:pt idx="3">
                  <c:v>1.86</c:v>
                </c:pt>
                <c:pt idx="4">
                  <c:v>21.71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E8F0D-88F0-43B0-B5A3-93EFDF0CC5B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8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4807D-32FC-4CD9-BB34-6411230D5478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4807D-32FC-4CD9-BB34-6411230D5478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981200" y="130945"/>
            <a:ext cx="82296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FIRST QUARTER </a:t>
            </a:r>
            <a:r>
              <a:rPr lang="yo-NG" sz="2800" dirty="0" smtClean="0"/>
              <a:t>B</a:t>
            </a:r>
            <a:r>
              <a:rPr lang="en-US" sz="2800" dirty="0" smtClean="0"/>
              <a:t>UDGET IMPLEMENTATION REPORT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(Jan-Mar </a:t>
            </a:r>
            <a:r>
              <a:rPr lang="en-US" sz="2800" dirty="0" smtClean="0"/>
              <a:t>2020)</a:t>
            </a:r>
            <a:r>
              <a:rPr lang="yo-NG" sz="2800" dirty="0" smtClean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654037"/>
              </p:ext>
            </p:extLst>
          </p:nvPr>
        </p:nvGraphicFramePr>
        <p:xfrm>
          <a:off x="1593685" y="1208651"/>
          <a:ext cx="8516968" cy="4775250"/>
        </p:xfrm>
        <a:graphic>
          <a:graphicData uri="http://schemas.openxmlformats.org/drawingml/2006/table">
            <a:tbl>
              <a:tblPr/>
              <a:tblGrid>
                <a:gridCol w="651653">
                  <a:extLst>
                    <a:ext uri="{9D8B030D-6E8A-4147-A177-3AD203B41FA5}">
                      <a16:colId xmlns:a16="http://schemas.microsoft.com/office/drawing/2014/main" val="4183646890"/>
                    </a:ext>
                  </a:extLst>
                </a:gridCol>
                <a:gridCol w="1939809">
                  <a:extLst>
                    <a:ext uri="{9D8B030D-6E8A-4147-A177-3AD203B41FA5}">
                      <a16:colId xmlns:a16="http://schemas.microsoft.com/office/drawing/2014/main" val="3263253098"/>
                    </a:ext>
                  </a:extLst>
                </a:gridCol>
                <a:gridCol w="969904">
                  <a:extLst>
                    <a:ext uri="{9D8B030D-6E8A-4147-A177-3AD203B41FA5}">
                      <a16:colId xmlns:a16="http://schemas.microsoft.com/office/drawing/2014/main" val="975973063"/>
                    </a:ext>
                  </a:extLst>
                </a:gridCol>
                <a:gridCol w="969904">
                  <a:extLst>
                    <a:ext uri="{9D8B030D-6E8A-4147-A177-3AD203B41FA5}">
                      <a16:colId xmlns:a16="http://schemas.microsoft.com/office/drawing/2014/main" val="3045836227"/>
                    </a:ext>
                  </a:extLst>
                </a:gridCol>
                <a:gridCol w="969904">
                  <a:extLst>
                    <a:ext uri="{9D8B030D-6E8A-4147-A177-3AD203B41FA5}">
                      <a16:colId xmlns:a16="http://schemas.microsoft.com/office/drawing/2014/main" val="2816772606"/>
                    </a:ext>
                  </a:extLst>
                </a:gridCol>
                <a:gridCol w="969904">
                  <a:extLst>
                    <a:ext uri="{9D8B030D-6E8A-4147-A177-3AD203B41FA5}">
                      <a16:colId xmlns:a16="http://schemas.microsoft.com/office/drawing/2014/main" val="1386628389"/>
                    </a:ext>
                  </a:extLst>
                </a:gridCol>
                <a:gridCol w="1075986">
                  <a:extLst>
                    <a:ext uri="{9D8B030D-6E8A-4147-A177-3AD203B41FA5}">
                      <a16:colId xmlns:a16="http://schemas.microsoft.com/office/drawing/2014/main" val="4001428881"/>
                    </a:ext>
                  </a:extLst>
                </a:gridCol>
                <a:gridCol w="969904">
                  <a:extLst>
                    <a:ext uri="{9D8B030D-6E8A-4147-A177-3AD203B41FA5}">
                      <a16:colId xmlns:a16="http://schemas.microsoft.com/office/drawing/2014/main" val="3999023406"/>
                    </a:ext>
                  </a:extLst>
                </a:gridCol>
              </a:tblGrid>
              <a:tr h="192792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7581" marR="7581" marT="75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807585"/>
                  </a:ext>
                </a:extLst>
              </a:tr>
              <a:tr h="8134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432815"/>
                  </a:ext>
                </a:extLst>
              </a:tr>
              <a:tr h="3530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117460"/>
                  </a:ext>
                </a:extLst>
              </a:tr>
              <a:tr h="3146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833236"/>
                  </a:ext>
                </a:extLst>
              </a:tr>
              <a:tr h="3146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490"/>
                  </a:ext>
                </a:extLst>
              </a:tr>
              <a:tr h="194760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REVENUE/FUNDING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339274"/>
                  </a:ext>
                </a:extLst>
              </a:tr>
              <a:tr h="5649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84921"/>
                  </a:ext>
                </a:extLst>
              </a:tr>
              <a:tr h="194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7454507"/>
                  </a:ext>
                </a:extLst>
              </a:tr>
              <a:tr h="3683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435391"/>
                  </a:ext>
                </a:extLst>
              </a:tr>
              <a:tr h="4604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Revenue(Paris Club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392504"/>
                  </a:ext>
                </a:extLst>
              </a:tr>
              <a:tr h="194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025079"/>
                  </a:ext>
                </a:extLst>
              </a:tr>
              <a:tr h="3683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816601"/>
                  </a:ext>
                </a:extLst>
              </a:tr>
              <a:tr h="2455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4947"/>
                  </a:ext>
                </a:extLst>
              </a:tr>
              <a:tr h="194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98093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0" y="142875"/>
            <a:ext cx="7500938" cy="6429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GB" sz="3100" dirty="0">
                <a:latin typeface="+mn-lt"/>
              </a:rPr>
              <a:t/>
            </a:r>
            <a:br>
              <a:rPr lang="en-GB" sz="3100" dirty="0">
                <a:latin typeface="+mn-lt"/>
              </a:rPr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yo-NG" sz="2700" dirty="0" smtClean="0">
                <a:latin typeface="+mn-lt"/>
              </a:rPr>
              <a:t>Jan</a:t>
            </a:r>
            <a:r>
              <a:rPr lang="en-US" sz="2700" dirty="0" smtClean="0">
                <a:latin typeface="+mn-lt"/>
              </a:rPr>
              <a:t>uary</a:t>
            </a:r>
            <a:r>
              <a:rPr lang="yo-NG" sz="2700" dirty="0" smtClean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to</a:t>
            </a:r>
            <a:r>
              <a:rPr lang="en-ZA" sz="2700" dirty="0">
                <a:latin typeface="+mn-lt"/>
              </a:rPr>
              <a:t> </a:t>
            </a:r>
            <a:r>
              <a:rPr lang="en-ZA" sz="2700" dirty="0" smtClean="0">
                <a:latin typeface="+mn-lt"/>
              </a:rPr>
              <a:t>March</a:t>
            </a:r>
            <a:r>
              <a:rPr lang="yo-NG" sz="2700" dirty="0" smtClean="0">
                <a:latin typeface="+mn-lt"/>
              </a:rPr>
              <a:t> 201</a:t>
            </a:r>
            <a:r>
              <a:rPr lang="en-ZA" sz="2700" dirty="0">
                <a:latin typeface="+mn-lt"/>
              </a:rPr>
              <a:t>9</a:t>
            </a:r>
            <a:r>
              <a:rPr lang="en-ZA" sz="2700" dirty="0" smtClean="0">
                <a:latin typeface="+mn-lt"/>
              </a:rPr>
              <a:t> </a:t>
            </a:r>
            <a:r>
              <a:rPr lang="en-ZA" sz="2700" dirty="0"/>
              <a:t/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D6B85-5141-4E3A-A5B2-47B14D7D40B9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D28F81-4A59-40FA-AA3C-C7F2771C2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622" y="6300"/>
            <a:ext cx="1287379" cy="929705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28218"/>
              </p:ext>
            </p:extLst>
          </p:nvPr>
        </p:nvGraphicFramePr>
        <p:xfrm>
          <a:off x="1802673" y="1072580"/>
          <a:ext cx="8778241" cy="4792643"/>
        </p:xfrm>
        <a:graphic>
          <a:graphicData uri="http://schemas.openxmlformats.org/drawingml/2006/table">
            <a:tbl>
              <a:tblPr/>
              <a:tblGrid>
                <a:gridCol w="1516197">
                  <a:extLst>
                    <a:ext uri="{9D8B030D-6E8A-4147-A177-3AD203B41FA5}">
                      <a16:colId xmlns:a16="http://schemas.microsoft.com/office/drawing/2014/main" val="510845779"/>
                    </a:ext>
                  </a:extLst>
                </a:gridCol>
                <a:gridCol w="2158984">
                  <a:extLst>
                    <a:ext uri="{9D8B030D-6E8A-4147-A177-3AD203B41FA5}">
                      <a16:colId xmlns:a16="http://schemas.microsoft.com/office/drawing/2014/main" val="2866213527"/>
                    </a:ext>
                  </a:extLst>
                </a:gridCol>
                <a:gridCol w="2259587">
                  <a:extLst>
                    <a:ext uri="{9D8B030D-6E8A-4147-A177-3AD203B41FA5}">
                      <a16:colId xmlns:a16="http://schemas.microsoft.com/office/drawing/2014/main" val="3947753132"/>
                    </a:ext>
                  </a:extLst>
                </a:gridCol>
                <a:gridCol w="1351810">
                  <a:extLst>
                    <a:ext uri="{9D8B030D-6E8A-4147-A177-3AD203B41FA5}">
                      <a16:colId xmlns:a16="http://schemas.microsoft.com/office/drawing/2014/main" val="2453815245"/>
                    </a:ext>
                  </a:extLst>
                </a:gridCol>
                <a:gridCol w="1491663">
                  <a:extLst>
                    <a:ext uri="{9D8B030D-6E8A-4147-A177-3AD203B41FA5}">
                      <a16:colId xmlns:a16="http://schemas.microsoft.com/office/drawing/2014/main" val="990976463"/>
                    </a:ext>
                  </a:extLst>
                </a:gridCol>
              </a:tblGrid>
              <a:tr h="4186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Expenditure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Jan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March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       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Performance on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Budget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430217"/>
                  </a:ext>
                </a:extLst>
              </a:tr>
              <a:tr h="334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11,022,064,928.60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890531"/>
                  </a:ext>
                </a:extLst>
              </a:tr>
              <a:tr h="4186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2,343,336,011.28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330467"/>
                  </a:ext>
                </a:extLst>
              </a:tr>
              <a:tr h="516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13,365,400,939.88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38285"/>
                  </a:ext>
                </a:extLst>
              </a:tr>
              <a:tr h="5458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41,185,700,000.00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3,734,938,557.43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742651"/>
                  </a:ext>
                </a:extLst>
              </a:tr>
              <a:tr h="46189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(Overhead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1,855,754,117.67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14698"/>
                  </a:ext>
                </a:extLst>
              </a:tr>
              <a:tr h="64422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149,665,700,000.00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18,956,093,614.98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318630"/>
                  </a:ext>
                </a:extLst>
              </a:tr>
              <a:tr h="2491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231,507,328,788.00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14,785,479,031.86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916904"/>
                  </a:ext>
                </a:extLst>
              </a:tr>
              <a:tr h="4497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6,924,065,783.19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184990"/>
                  </a:ext>
                </a:extLst>
              </a:tr>
              <a:tr h="5044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250,657,328,788.00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21,709,544,815.05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697395"/>
                  </a:ext>
                </a:extLst>
              </a:tr>
              <a:tr h="2491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400,323,028,788.00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40,665,638,430.03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566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6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83350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/>
              <a:t>Comparison of Expenditure Actual Performance for the First Quarter of </a:t>
            </a:r>
            <a:r>
              <a:rPr lang="en-US" sz="1600" dirty="0" smtClean="0"/>
              <a:t>2020 </a:t>
            </a:r>
            <a:r>
              <a:rPr lang="en-US" sz="1600" dirty="0"/>
              <a:t>and Corresponding Period, </a:t>
            </a:r>
            <a:r>
              <a:rPr lang="en-US" sz="1600" dirty="0" smtClean="0"/>
              <a:t>2019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29642"/>
              </p:ext>
            </p:extLst>
          </p:nvPr>
        </p:nvGraphicFramePr>
        <p:xfrm>
          <a:off x="2094054" y="720409"/>
          <a:ext cx="7429500" cy="3351135"/>
        </p:xfrm>
        <a:graphic>
          <a:graphicData uri="http://schemas.openxmlformats.org/drawingml/2006/table">
            <a:tbl>
              <a:tblPr/>
              <a:tblGrid>
                <a:gridCol w="546968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129387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050175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683905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922721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2020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2019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S/N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Details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Actual Performance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     N(</a:t>
                      </a:r>
                      <a:r>
                        <a:rPr lang="en-GB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Bn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%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of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Actual Performance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     N(</a:t>
                      </a:r>
                      <a:r>
                        <a:rPr lang="en-GB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Bn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%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of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ucida Sans Unicode"/>
                        </a:rPr>
                        <a:t>% Change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27.10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7.80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49.34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32.85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8.98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23.80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41.40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21.82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46.62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15.08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53.38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-64.58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29.51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-27.44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90226142"/>
              </p:ext>
            </p:extLst>
          </p:nvPr>
        </p:nvGraphicFramePr>
        <p:xfrm>
          <a:off x="2272552" y="4097232"/>
          <a:ext cx="7237207" cy="242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6" y="1481329"/>
            <a:ext cx="4182793" cy="468032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 Performance as at</a:t>
            </a:r>
            <a:r>
              <a:rPr lang="en-GB" sz="14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March,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yo-NG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N29.51B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</a:t>
            </a:r>
            <a:r>
              <a:rPr lang="en-ZA" sz="1400" dirty="0" smtClean="0">
                <a:latin typeface="Arial Rounded MT Bold" panose="020F0704030504030204" pitchFamily="34" charset="0"/>
                <a:cs typeface="Arial" charset="0"/>
              </a:rPr>
              <a:t>represents </a:t>
            </a:r>
            <a:r>
              <a:rPr lang="en-ZA" sz="1400" b="1" dirty="0" smtClean="0">
                <a:latin typeface="Arial Rounded MT Bold" panose="020F0704030504030204" pitchFamily="34" charset="0"/>
                <a:cs typeface="Arial" charset="0"/>
              </a:rPr>
              <a:t>26.23% of the proportionate target of N112.49B.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 smtClean="0">
                <a:latin typeface="Arial Rounded MT Bold" panose="020F0704030504030204" pitchFamily="34" charset="0"/>
                <a:cs typeface="Arial" charset="0"/>
              </a:rPr>
              <a:t>It also represents</a:t>
            </a:r>
            <a:r>
              <a:rPr lang="en-ZA" sz="1400" b="1" dirty="0" smtClean="0">
                <a:latin typeface="Arial Rounded MT Bold" panose="020F0704030504030204" pitchFamily="34" charset="0"/>
                <a:cs typeface="Arial" charset="0"/>
              </a:rPr>
              <a:t> 6.56% of the</a:t>
            </a:r>
            <a:r>
              <a:rPr lang="en-ZA" sz="1400" dirty="0" smtClean="0">
                <a:latin typeface="Arial Rounded MT Bold" panose="020F0704030504030204" pitchFamily="34" charset="0"/>
                <a:cs typeface="Arial" charset="0"/>
              </a:rPr>
              <a:t> total        budget of</a:t>
            </a:r>
            <a:r>
              <a:rPr lang="en-ZA" sz="1400" b="1" dirty="0" smtClean="0">
                <a:latin typeface="Arial Rounded MT Bold" panose="020F0704030504030204" pitchFamily="34" charset="0"/>
                <a:cs typeface="Arial" charset="0"/>
              </a:rPr>
              <a:t> N449.97B</a:t>
            </a:r>
            <a:r>
              <a:rPr lang="en-ZA" sz="1400" dirty="0" smtClean="0">
                <a:latin typeface="Arial Rounded MT Bold" panose="020F0704030504030204" pitchFamily="34" charset="0"/>
                <a:cs typeface="Arial" charset="0"/>
              </a:rPr>
              <a:t>.</a:t>
            </a:r>
            <a:endParaRPr lang="en-ZA" sz="14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 smtClean="0">
                <a:latin typeface="Arial Rounded MT Bold" panose="020F0704030504030204" pitchFamily="34" charset="0"/>
                <a:cs typeface="Arial" charset="0"/>
              </a:rPr>
              <a:t>The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performance depicts a negative </a:t>
            </a:r>
            <a:r>
              <a:rPr lang="en-ZA" sz="1400" dirty="0" smtClean="0">
                <a:latin typeface="Arial Rounded MT Bold" panose="020F0704030504030204" pitchFamily="34" charset="0"/>
                <a:cs typeface="Arial" charset="0"/>
              </a:rPr>
              <a:t>change of</a:t>
            </a:r>
            <a:r>
              <a:rPr lang="en-ZA" sz="1400" b="1" dirty="0" smtClean="0">
                <a:latin typeface="Arial Rounded MT Bold" panose="020F0704030504030204" pitchFamily="34" charset="0"/>
                <a:cs typeface="Arial" charset="0"/>
              </a:rPr>
              <a:t> -27.44%</a:t>
            </a:r>
            <a:r>
              <a:rPr lang="en-ZA" sz="1400" dirty="0" smtClean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 smtClean="0">
                <a:latin typeface="Arial Rounded MT Bold" panose="020F0704030504030204" pitchFamily="34" charset="0"/>
                <a:cs typeface="Arial" charset="0"/>
              </a:rPr>
              <a:t> in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expenditure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201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9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40.67B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10.16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total Budget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400" b="1" dirty="0" smtClean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 smtClean="0">
                <a:latin typeface="Arial Rounded MT Bold" panose="020F0704030504030204" pitchFamily="34" charset="0"/>
                <a:cs typeface="Arial" charset="0"/>
              </a:rPr>
              <a:t>400.32B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 smtClean="0">
                <a:latin typeface="Arial Rounded MT Bold" panose="020F0704030504030204" pitchFamily="34" charset="0"/>
                <a:cs typeface="Arial" charset="0"/>
              </a:rPr>
              <a:t>and 40.64% </a:t>
            </a:r>
            <a:r>
              <a:rPr lang="en-ZA" sz="1400" dirty="0" smtClean="0">
                <a:latin typeface="Arial Rounded MT Bold" panose="020F0704030504030204" pitchFamily="34" charset="0"/>
                <a:cs typeface="Arial" charset="0"/>
              </a:rPr>
              <a:t>of the proportionate budget of </a:t>
            </a:r>
            <a:r>
              <a:rPr lang="en-ZA" sz="1400" b="1" dirty="0" smtClean="0">
                <a:latin typeface="Arial Rounded MT Bold" panose="020F0704030504030204" pitchFamily="34" charset="0"/>
                <a:cs typeface="Arial" charset="0"/>
              </a:rPr>
              <a:t>N100.08B.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 smtClean="0">
              <a:latin typeface="Arial Rounded MT Bold" panose="020F0704030504030204" pitchFamily="34" charset="0"/>
              <a:cs typeface="Arial" charset="0"/>
            </a:endParaRP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 smtClean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	Year </a:t>
            </a:r>
            <a:r>
              <a:rPr lang="en-US" sz="4400" dirty="0"/>
              <a:t>2020 </a:t>
            </a:r>
            <a:r>
              <a:rPr lang="yo-NG" sz="4400" dirty="0"/>
              <a:t>Budget</a:t>
            </a:r>
            <a:r>
              <a:rPr lang="en-US" sz="4400" dirty="0"/>
              <a:t> Performance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727708130"/>
              </p:ext>
            </p:extLst>
          </p:nvPr>
        </p:nvGraphicFramePr>
        <p:xfrm>
          <a:off x="2225040" y="1449978"/>
          <a:ext cx="3870960" cy="4231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597" y="166548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en-US" b="1" dirty="0"/>
              <a:t/>
            </a:r>
            <a:br>
              <a:rPr lang="en-US" b="1" dirty="0"/>
            </a:br>
            <a:r>
              <a:rPr lang="en-US" sz="2200" dirty="0"/>
              <a:t>Details of Actual Revenue (Jan – </a:t>
            </a:r>
            <a:r>
              <a:rPr lang="en-US" sz="2200" dirty="0" smtClean="0"/>
              <a:t>March 2020)</a:t>
            </a:r>
            <a:r>
              <a:rPr lang="en-US" sz="3100" dirty="0"/>
              <a:t/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7FA1D5-D00A-426A-8B1A-8126F83FE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94535"/>
              </p:ext>
            </p:extLst>
          </p:nvPr>
        </p:nvGraphicFramePr>
        <p:xfrm>
          <a:off x="1528355" y="1144643"/>
          <a:ext cx="3598820" cy="4568714"/>
        </p:xfrm>
        <a:graphic>
          <a:graphicData uri="http://schemas.openxmlformats.org/drawingml/2006/table">
            <a:tbl>
              <a:tblPr/>
              <a:tblGrid>
                <a:gridCol w="426381">
                  <a:extLst>
                    <a:ext uri="{9D8B030D-6E8A-4147-A177-3AD203B41FA5}">
                      <a16:colId xmlns:a16="http://schemas.microsoft.com/office/drawing/2014/main" val="3612551319"/>
                    </a:ext>
                  </a:extLst>
                </a:gridCol>
                <a:gridCol w="1324041">
                  <a:extLst>
                    <a:ext uri="{9D8B030D-6E8A-4147-A177-3AD203B41FA5}">
                      <a16:colId xmlns:a16="http://schemas.microsoft.com/office/drawing/2014/main" val="2452492371"/>
                    </a:ext>
                  </a:extLst>
                </a:gridCol>
                <a:gridCol w="990665">
                  <a:extLst>
                    <a:ext uri="{9D8B030D-6E8A-4147-A177-3AD203B41FA5}">
                      <a16:colId xmlns:a16="http://schemas.microsoft.com/office/drawing/2014/main" val="595454233"/>
                    </a:ext>
                  </a:extLst>
                </a:gridCol>
                <a:gridCol w="857733">
                  <a:extLst>
                    <a:ext uri="{9D8B030D-6E8A-4147-A177-3AD203B41FA5}">
                      <a16:colId xmlns:a16="http://schemas.microsoft.com/office/drawing/2014/main" val="3423164889"/>
                    </a:ext>
                  </a:extLst>
                </a:gridCol>
              </a:tblGrid>
              <a:tr h="4841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263290"/>
                  </a:ext>
                </a:extLst>
              </a:tr>
              <a:tr h="4841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48.71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3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30.17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49080"/>
                  </a:ext>
                </a:extLst>
              </a:tr>
              <a:tr h="6773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Other income/Paris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363572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782574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27.85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90.75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53431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9.24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360490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Refund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920397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30.69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604484"/>
                  </a:ext>
                </a:extLst>
              </a:tr>
            </a:tbl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910956583"/>
              </p:ext>
            </p:extLst>
          </p:nvPr>
        </p:nvGraphicFramePr>
        <p:xfrm>
          <a:off x="6240378" y="1396999"/>
          <a:ext cx="4648015" cy="476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43783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ZA" sz="3000" dirty="0"/>
              <a:t/>
            </a:r>
            <a:br>
              <a:rPr lang="en-ZA" sz="3000" dirty="0"/>
            </a:br>
            <a:r>
              <a:rPr lang="en-ZA" sz="3000" dirty="0"/>
              <a:t/>
            </a:r>
            <a:br>
              <a:rPr lang="en-ZA" sz="3000" dirty="0"/>
            </a:br>
            <a:r>
              <a:rPr lang="en-ZA" sz="2200" dirty="0" smtClean="0">
                <a:solidFill>
                  <a:srgbClr val="000000"/>
                </a:solidFill>
              </a:rPr>
              <a:t>Revenue </a:t>
            </a:r>
            <a:r>
              <a:rPr lang="en-ZA" sz="2200" dirty="0">
                <a:solidFill>
                  <a:srgbClr val="000000"/>
                </a:solidFill>
              </a:rPr>
              <a:t>Performance - Funding </a:t>
            </a:r>
            <a:r>
              <a:rPr lang="en-ZA" sz="2200" dirty="0" smtClean="0">
                <a:solidFill>
                  <a:srgbClr val="000000"/>
                </a:solidFill>
              </a:rPr>
              <a:t>Sources( January </a:t>
            </a:r>
            <a:r>
              <a:rPr lang="en-ZA" sz="2200" dirty="0">
                <a:solidFill>
                  <a:srgbClr val="000000"/>
                </a:solidFill>
              </a:rPr>
              <a:t>- </a:t>
            </a:r>
            <a:r>
              <a:rPr lang="en-ZA" sz="2200" dirty="0" smtClean="0">
                <a:solidFill>
                  <a:srgbClr val="000000"/>
                </a:solidFill>
              </a:rPr>
              <a:t>March 2020.)</a:t>
            </a:r>
            <a:r>
              <a:rPr lang="en-ZA" b="1" dirty="0">
                <a:solidFill>
                  <a:srgbClr val="000000"/>
                </a:solidFill>
              </a:rPr>
              <a:t/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643522533"/>
              </p:ext>
            </p:extLst>
          </p:nvPr>
        </p:nvGraphicFramePr>
        <p:xfrm>
          <a:off x="2563349" y="4401799"/>
          <a:ext cx="5945183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32556"/>
              </p:ext>
            </p:extLst>
          </p:nvPr>
        </p:nvGraphicFramePr>
        <p:xfrm>
          <a:off x="1271455" y="600686"/>
          <a:ext cx="8604065" cy="3745148"/>
        </p:xfrm>
        <a:graphic>
          <a:graphicData uri="http://schemas.openxmlformats.org/drawingml/2006/table">
            <a:tbl>
              <a:tblPr/>
              <a:tblGrid>
                <a:gridCol w="738425">
                  <a:extLst>
                    <a:ext uri="{9D8B030D-6E8A-4147-A177-3AD203B41FA5}">
                      <a16:colId xmlns:a16="http://schemas.microsoft.com/office/drawing/2014/main" val="4235707787"/>
                    </a:ext>
                  </a:extLst>
                </a:gridCol>
                <a:gridCol w="963642">
                  <a:extLst>
                    <a:ext uri="{9D8B030D-6E8A-4147-A177-3AD203B41FA5}">
                      <a16:colId xmlns:a16="http://schemas.microsoft.com/office/drawing/2014/main" val="1828854268"/>
                    </a:ext>
                  </a:extLst>
                </a:gridCol>
                <a:gridCol w="708887">
                  <a:extLst>
                    <a:ext uri="{9D8B030D-6E8A-4147-A177-3AD203B41FA5}">
                      <a16:colId xmlns:a16="http://schemas.microsoft.com/office/drawing/2014/main" val="183781287"/>
                    </a:ext>
                  </a:extLst>
                </a:gridCol>
                <a:gridCol w="989489">
                  <a:extLst>
                    <a:ext uri="{9D8B030D-6E8A-4147-A177-3AD203B41FA5}">
                      <a16:colId xmlns:a16="http://schemas.microsoft.com/office/drawing/2014/main" val="1514382113"/>
                    </a:ext>
                  </a:extLst>
                </a:gridCol>
                <a:gridCol w="708887">
                  <a:extLst>
                    <a:ext uri="{9D8B030D-6E8A-4147-A177-3AD203B41FA5}">
                      <a16:colId xmlns:a16="http://schemas.microsoft.com/office/drawing/2014/main" val="4200302347"/>
                    </a:ext>
                  </a:extLst>
                </a:gridCol>
                <a:gridCol w="1030998">
                  <a:extLst>
                    <a:ext uri="{9D8B030D-6E8A-4147-A177-3AD203B41FA5}">
                      <a16:colId xmlns:a16="http://schemas.microsoft.com/office/drawing/2014/main" val="3916333401"/>
                    </a:ext>
                  </a:extLst>
                </a:gridCol>
                <a:gridCol w="700113">
                  <a:extLst>
                    <a:ext uri="{9D8B030D-6E8A-4147-A177-3AD203B41FA5}">
                      <a16:colId xmlns:a16="http://schemas.microsoft.com/office/drawing/2014/main" val="130912969"/>
                    </a:ext>
                  </a:extLst>
                </a:gridCol>
                <a:gridCol w="1040966">
                  <a:extLst>
                    <a:ext uri="{9D8B030D-6E8A-4147-A177-3AD203B41FA5}">
                      <a16:colId xmlns:a16="http://schemas.microsoft.com/office/drawing/2014/main" val="3201728472"/>
                    </a:ext>
                  </a:extLst>
                </a:gridCol>
                <a:gridCol w="677086">
                  <a:extLst>
                    <a:ext uri="{9D8B030D-6E8A-4147-A177-3AD203B41FA5}">
                      <a16:colId xmlns:a16="http://schemas.microsoft.com/office/drawing/2014/main" val="2276500083"/>
                    </a:ext>
                  </a:extLst>
                </a:gridCol>
                <a:gridCol w="1045572">
                  <a:extLst>
                    <a:ext uri="{9D8B030D-6E8A-4147-A177-3AD203B41FA5}">
                      <a16:colId xmlns:a16="http://schemas.microsoft.com/office/drawing/2014/main" val="2104855827"/>
                    </a:ext>
                  </a:extLst>
                </a:gridCol>
              </a:tblGrid>
              <a:tr h="15330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2019</a:t>
                      </a:r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716282"/>
                  </a:ext>
                </a:extLst>
              </a:tr>
              <a:tr h="5896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Jan.-Mar. Actual        (N 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2019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Jan.-Mar Actual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370944"/>
                  </a:ext>
                </a:extLst>
              </a:tr>
              <a:tr h="17487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982269"/>
                  </a:ext>
                </a:extLst>
              </a:tr>
              <a:tr h="1923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940811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748636"/>
                  </a:ext>
                </a:extLst>
              </a:tr>
              <a:tr h="21567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037413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144444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Paris Club Refund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771920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072302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986586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687448"/>
                  </a:ext>
                </a:extLst>
              </a:tr>
              <a:tr h="3672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(F.G Road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505142"/>
                  </a:ext>
                </a:extLst>
              </a:tr>
              <a:tr h="153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10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7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41949" y="188483"/>
            <a:ext cx="8038531" cy="636819"/>
          </a:xfrm>
        </p:spPr>
        <p:txBody>
          <a:bodyPr>
            <a:noAutofit/>
          </a:bodyPr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Revenue Details at a glance </a:t>
            </a:r>
            <a:r>
              <a:rPr lang="en-US" sz="2000" dirty="0">
                <a:latin typeface="Arial Rounded MT Bold" panose="020F0704030504030204" pitchFamily="34" charset="0"/>
              </a:rPr>
              <a:t>(</a:t>
            </a:r>
            <a:r>
              <a:rPr lang="en-US" sz="2000" dirty="0" smtClean="0">
                <a:latin typeface="Arial Rounded MT Bold" panose="020F0704030504030204" pitchFamily="34" charset="0"/>
              </a:rPr>
              <a:t>January-March 2019)</a:t>
            </a:r>
            <a:r>
              <a:rPr lang="yo-NG" sz="2000" dirty="0" smtClean="0">
                <a:latin typeface="Arial Rounded MT Bold" panose="020F0704030504030204" pitchFamily="34" charset="0"/>
              </a:rPr>
              <a:t> </a:t>
            </a:r>
            <a:endParaRPr lang="en-GB" sz="2000" dirty="0">
              <a:latin typeface="Arial Rounded MT Bold" panose="020F07040305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8" name="Content Placeholder 5"/>
          <p:cNvGraphicFramePr>
            <a:graphicFrameLocks/>
          </p:cNvGraphicFramePr>
          <p:nvPr>
            <p:extLst/>
          </p:nvPr>
        </p:nvGraphicFramePr>
        <p:xfrm>
          <a:off x="1766898" y="1188720"/>
          <a:ext cx="8944644" cy="4754882"/>
        </p:xfrm>
        <a:graphic>
          <a:graphicData uri="http://schemas.openxmlformats.org/drawingml/2006/table">
            <a:tbl>
              <a:tblPr/>
              <a:tblGrid>
                <a:gridCol w="960499">
                  <a:extLst>
                    <a:ext uri="{9D8B030D-6E8A-4147-A177-3AD203B41FA5}">
                      <a16:colId xmlns:a16="http://schemas.microsoft.com/office/drawing/2014/main" val="2283017982"/>
                    </a:ext>
                  </a:extLst>
                </a:gridCol>
                <a:gridCol w="1413598">
                  <a:extLst>
                    <a:ext uri="{9D8B030D-6E8A-4147-A177-3AD203B41FA5}">
                      <a16:colId xmlns:a16="http://schemas.microsoft.com/office/drawing/2014/main" val="1834932822"/>
                    </a:ext>
                  </a:extLst>
                </a:gridCol>
                <a:gridCol w="835946">
                  <a:extLst>
                    <a:ext uri="{9D8B030D-6E8A-4147-A177-3AD203B41FA5}">
                      <a16:colId xmlns:a16="http://schemas.microsoft.com/office/drawing/2014/main" val="2208285765"/>
                    </a:ext>
                  </a:extLst>
                </a:gridCol>
                <a:gridCol w="998132">
                  <a:extLst>
                    <a:ext uri="{9D8B030D-6E8A-4147-A177-3AD203B41FA5}">
                      <a16:colId xmlns:a16="http://schemas.microsoft.com/office/drawing/2014/main" val="1975013075"/>
                    </a:ext>
                  </a:extLst>
                </a:gridCol>
                <a:gridCol w="753529">
                  <a:extLst>
                    <a:ext uri="{9D8B030D-6E8A-4147-A177-3AD203B41FA5}">
                      <a16:colId xmlns:a16="http://schemas.microsoft.com/office/drawing/2014/main" val="1606365386"/>
                    </a:ext>
                  </a:extLst>
                </a:gridCol>
                <a:gridCol w="1221506">
                  <a:extLst>
                    <a:ext uri="{9D8B030D-6E8A-4147-A177-3AD203B41FA5}">
                      <a16:colId xmlns:a16="http://schemas.microsoft.com/office/drawing/2014/main" val="4292045066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2875554566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1518148064"/>
                    </a:ext>
                  </a:extLst>
                </a:gridCol>
              </a:tblGrid>
              <a:tr h="304557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REVENUE/FUNDING 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237594"/>
                  </a:ext>
                </a:extLst>
              </a:tr>
              <a:tr h="8998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30648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953893"/>
                  </a:ext>
                </a:extLst>
              </a:tr>
              <a:tr h="6644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949746"/>
                  </a:ext>
                </a:extLst>
              </a:tr>
              <a:tr h="76241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Revenue(Paris Club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559681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485936"/>
                  </a:ext>
                </a:extLst>
              </a:tr>
              <a:tr h="6644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021590"/>
                  </a:ext>
                </a:extLst>
              </a:tr>
              <a:tr h="5454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26838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79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25" y="90624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600" dirty="0" smtClean="0"/>
              <a:t>FIRST QTR OF Y2020 IGR </a:t>
            </a:r>
            <a:r>
              <a:rPr lang="en-ZA" sz="1600" dirty="0"/>
              <a:t>OF MAJOR REVENUE GENERATING </a:t>
            </a:r>
            <a:r>
              <a:rPr lang="en-ZA" sz="1600" dirty="0" smtClean="0"/>
              <a:t>AGENCIES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568081"/>
              </p:ext>
            </p:extLst>
          </p:nvPr>
        </p:nvGraphicFramePr>
        <p:xfrm>
          <a:off x="1841865" y="854906"/>
          <a:ext cx="7889966" cy="5275607"/>
        </p:xfrm>
        <a:graphic>
          <a:graphicData uri="http://schemas.openxmlformats.org/drawingml/2006/table">
            <a:tbl>
              <a:tblPr/>
              <a:tblGrid>
                <a:gridCol w="914226">
                  <a:extLst>
                    <a:ext uri="{9D8B030D-6E8A-4147-A177-3AD203B41FA5}">
                      <a16:colId xmlns:a16="http://schemas.microsoft.com/office/drawing/2014/main" val="2781585911"/>
                    </a:ext>
                  </a:extLst>
                </a:gridCol>
                <a:gridCol w="1946540">
                  <a:extLst>
                    <a:ext uri="{9D8B030D-6E8A-4147-A177-3AD203B41FA5}">
                      <a16:colId xmlns:a16="http://schemas.microsoft.com/office/drawing/2014/main" val="1000088425"/>
                    </a:ext>
                  </a:extLst>
                </a:gridCol>
                <a:gridCol w="1753221">
                  <a:extLst>
                    <a:ext uri="{9D8B030D-6E8A-4147-A177-3AD203B41FA5}">
                      <a16:colId xmlns:a16="http://schemas.microsoft.com/office/drawing/2014/main" val="960462877"/>
                    </a:ext>
                  </a:extLst>
                </a:gridCol>
                <a:gridCol w="2114150">
                  <a:extLst>
                    <a:ext uri="{9D8B030D-6E8A-4147-A177-3AD203B41FA5}">
                      <a16:colId xmlns:a16="http://schemas.microsoft.com/office/drawing/2014/main" val="3036767039"/>
                    </a:ext>
                  </a:extLst>
                </a:gridCol>
                <a:gridCol w="1161829">
                  <a:extLst>
                    <a:ext uri="{9D8B030D-6E8A-4147-A177-3AD203B41FA5}">
                      <a16:colId xmlns:a16="http://schemas.microsoft.com/office/drawing/2014/main" val="1168814636"/>
                    </a:ext>
                  </a:extLst>
                </a:gridCol>
              </a:tblGrid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PERFORMANCE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644821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135,413,890,000.00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9,266,779,825.82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65870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35,395,000,000.00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283,843,440.60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44102"/>
                  </a:ext>
                </a:extLst>
              </a:tr>
              <a:tr h="3142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492,366,873.81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525814"/>
                  </a:ext>
                </a:extLst>
              </a:tr>
              <a:tr h="6248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Ogun State Urban and Regional Planning Board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10,697,219,980.86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333,572,661.00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88266"/>
                  </a:ext>
                </a:extLst>
              </a:tr>
              <a:tr h="2809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581,047,522.90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789830"/>
                  </a:ext>
                </a:extLst>
              </a:tr>
              <a:tr h="39191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Commerce and Industry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138,892,350.00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799665"/>
                  </a:ext>
                </a:extLst>
              </a:tr>
              <a:tr h="4225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44,750,703.63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559794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133,778,021.71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432817"/>
                  </a:ext>
                </a:extLst>
              </a:tr>
              <a:tr h="30687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30,081,734.20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476052"/>
                  </a:ext>
                </a:extLst>
              </a:tr>
              <a:tr h="1515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30,513,685.60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798366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 Services Corporation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6,834,010.00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804393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Water Corporation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6,520,072.54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426106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Works and Infrastructure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21,006,936.00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663957"/>
                  </a:ext>
                </a:extLst>
              </a:tr>
              <a:tr h="1430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216,311,109,980.86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11,369,987,837.81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591923"/>
                  </a:ext>
                </a:extLst>
              </a:tr>
              <a:tr h="1430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38,635,313,133.95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3,583,405,054.03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812821"/>
                  </a:ext>
                </a:extLst>
              </a:tr>
              <a:tr h="1430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254,946,423,114.81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14,953,392,891.84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35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en-GB" b="1" dirty="0"/>
              <a:t/>
            </a: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 smtClean="0">
                <a:latin typeface="+mn-lt"/>
              </a:rPr>
              <a:t>January</a:t>
            </a:r>
            <a:r>
              <a:rPr lang="yo-NG" sz="2200" dirty="0" smtClean="0">
                <a:latin typeface="+mn-lt"/>
              </a:rPr>
              <a:t> </a:t>
            </a:r>
            <a:r>
              <a:rPr lang="yo-NG" sz="2200" dirty="0">
                <a:latin typeface="+mn-lt"/>
              </a:rPr>
              <a:t>to </a:t>
            </a:r>
            <a:r>
              <a:rPr lang="en-ZA" sz="2200" dirty="0" smtClean="0">
                <a:latin typeface="+mn-lt"/>
              </a:rPr>
              <a:t>March </a:t>
            </a:r>
            <a:r>
              <a:rPr lang="yo-NG" sz="2200" dirty="0" smtClean="0">
                <a:latin typeface="+mn-lt"/>
              </a:rPr>
              <a:t>20</a:t>
            </a:r>
            <a:r>
              <a:rPr lang="en-US" sz="2200" dirty="0" smtClean="0">
                <a:latin typeface="+mn-lt"/>
              </a:rPr>
              <a:t>20</a:t>
            </a:r>
            <a:r>
              <a:rPr lang="en-ZA" sz="2200" dirty="0"/>
              <a:t/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034237"/>
              </p:ext>
            </p:extLst>
          </p:nvPr>
        </p:nvGraphicFramePr>
        <p:xfrm>
          <a:off x="1689696" y="1227910"/>
          <a:ext cx="8768118" cy="4813502"/>
        </p:xfrm>
        <a:graphic>
          <a:graphicData uri="http://schemas.openxmlformats.org/drawingml/2006/table">
            <a:tbl>
              <a:tblPr/>
              <a:tblGrid>
                <a:gridCol w="1348940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259015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259015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441334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459814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4828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    N(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on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3867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83,238,032,842.44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11,879,655,045.31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5751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25,944,620,850.32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2,676,755,315.47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27446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109,182,653,692.76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14,556,410,360.78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320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55,558,686,698.57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4,634,001,366.24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541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2,632,133,502.34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3867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178,741,340,391.33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21,822,545,229.36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5387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256,286,530,030.83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4,899,371,322.70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3867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14,945,819,853.63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2,788,326,694.58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3867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271,232,349,884.46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7,687,698,017.28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42186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449,973,690,275.79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29,510,243,246.64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1066</Words>
  <Application>Microsoft Office PowerPoint</Application>
  <PresentationFormat>Widescreen</PresentationFormat>
  <Paragraphs>642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FIRST QUARTER BUDGET IMPLEMENTATION REPORT (Jan-Mar 2020) </vt:lpstr>
      <vt:lpstr> Year 2020 Budget Performance</vt:lpstr>
      <vt:lpstr>Revenue Review</vt:lpstr>
      <vt:lpstr> Details of Actual Revenue (Jan – March 2020) </vt:lpstr>
      <vt:lpstr>  Revenue Performance - Funding Sources( January - March 2020.) </vt:lpstr>
      <vt:lpstr>Revenue Details at a glance (January-March 2019) </vt:lpstr>
      <vt:lpstr>FIRST QTR OF Y2020 IGR OF MAJOR REVENUE GENERATING AGENCIES</vt:lpstr>
      <vt:lpstr>Expenditure Review</vt:lpstr>
      <vt:lpstr> Expenditure Review - January to March 2020 </vt:lpstr>
      <vt:lpstr> Expenditure Review - January to March 2019  </vt:lpstr>
      <vt:lpstr>Comparison of Expenditure Actual Performance for the First Quarter of 2020 and Corresponding Period,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 </dc:title>
  <dc:creator>MIN. OF BUDGET&amp;PLANN</dc:creator>
  <cp:lastModifiedBy>MIN. OF BUDGET&amp;PLANN</cp:lastModifiedBy>
  <cp:revision>56</cp:revision>
  <dcterms:created xsi:type="dcterms:W3CDTF">2020-04-18T18:41:11Z</dcterms:created>
  <dcterms:modified xsi:type="dcterms:W3CDTF">2020-04-27T20:44:50Z</dcterms:modified>
</cp:coreProperties>
</file>